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png>
</file>

<file path=ppt/media/image13.jpg>
</file>

<file path=ppt/media/image14.jpg>
</file>

<file path=ppt/media/image15.pn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g2021a2769c2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g2021a2769c2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Joel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09771d5b1b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09771d5b1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Montserrat"/>
                <a:ea typeface="Montserrat"/>
                <a:cs typeface="Montserrat"/>
                <a:sym typeface="Montserrat"/>
              </a:rPr>
              <a:t>Jackie</a:t>
            </a:r>
            <a:endParaRPr sz="1200">
              <a:solidFill>
                <a:schemeClr val="dk1"/>
              </a:solidFill>
              <a:latin typeface="Montserrat"/>
              <a:ea typeface="Montserrat"/>
              <a:cs typeface="Montserrat"/>
              <a:sym typeface="Montserrat"/>
            </a:endParaRPr>
          </a:p>
          <a:p>
            <a:pPr indent="-304800" lvl="0" marL="457200" rtl="0" algn="l">
              <a:lnSpc>
                <a:spcPct val="115000"/>
              </a:lnSpc>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We chose to analyze the dataset from Better Electric Vehicles (BEVs) and Plug-in Hybrid Electric Vehicles (PHEVs) that are currently registered through Washington State Department of Licensing (DOL)</a:t>
            </a:r>
            <a:endParaRPr sz="1200">
              <a:solidFill>
                <a:schemeClr val="dk1"/>
              </a:solidFill>
              <a:latin typeface="Montserrat"/>
              <a:ea typeface="Montserrat"/>
              <a:cs typeface="Montserrat"/>
              <a:sym typeface="Montserrat"/>
            </a:endParaRPr>
          </a:p>
          <a:p>
            <a:pPr indent="-304800" lvl="0" marL="457200" rtl="0" algn="l">
              <a:lnSpc>
                <a:spcPct val="115000"/>
              </a:lnSpc>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Our data was taken from Kaggle</a:t>
            </a:r>
            <a:endParaRPr sz="1200">
              <a:solidFill>
                <a:schemeClr val="dk1"/>
              </a:solidFill>
              <a:latin typeface="Montserrat"/>
              <a:ea typeface="Montserrat"/>
              <a:cs typeface="Montserrat"/>
              <a:sym typeface="Montserrat"/>
            </a:endParaRPr>
          </a:p>
          <a:p>
            <a:pPr indent="-304800" lvl="0" marL="457200" rtl="0" algn="l">
              <a:lnSpc>
                <a:spcPct val="115000"/>
              </a:lnSpc>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We analyzed vehicle model years from 2008 to 2022 as of February 17, 2023 in WA</a:t>
            </a:r>
            <a:endParaRPr sz="1200">
              <a:solidFill>
                <a:schemeClr val="dk1"/>
              </a:solidFill>
              <a:latin typeface="Montserrat"/>
              <a:ea typeface="Montserrat"/>
              <a:cs typeface="Montserrat"/>
              <a:sym typeface="Montserra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09771d5b1b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09771d5b1b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Montserrat"/>
                <a:ea typeface="Montserrat"/>
                <a:cs typeface="Montserrat"/>
                <a:sym typeface="Montserrat"/>
              </a:rPr>
              <a:t>Michelle</a:t>
            </a:r>
            <a:endParaRPr sz="1200">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This lab displays the p</a:t>
            </a:r>
            <a:r>
              <a:rPr lang="en" sz="1200">
                <a:latin typeface="Montserrat"/>
                <a:ea typeface="Montserrat"/>
                <a:cs typeface="Montserrat"/>
                <a:sym typeface="Montserrat"/>
              </a:rPr>
              <a:t>opulation density of EV’s in Washington </a:t>
            </a:r>
            <a:endParaRPr sz="1200">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solidFill>
                  <a:schemeClr val="dk1"/>
                </a:solidFill>
                <a:latin typeface="Montserrat"/>
                <a:ea typeface="Montserrat"/>
                <a:cs typeface="Montserrat"/>
                <a:sym typeface="Montserrat"/>
              </a:rPr>
              <a:t>Washington State is a leader in EV ownership</a:t>
            </a:r>
            <a:endParaRPr sz="1200">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a:solidFill>
                  <a:schemeClr val="dk1"/>
                </a:solidFill>
                <a:latin typeface="Montserrat"/>
                <a:ea typeface="Montserrat"/>
                <a:cs typeface="Montserrat"/>
                <a:sym typeface="Montserrat"/>
              </a:rPr>
              <a:t>According to evadoption.com, there are 3,765 public charging ports in Washington State, with 80 Level 1, 2,985 Level 2, and 700 Level 3 (DC Fast Chargers)</a:t>
            </a:r>
            <a:endParaRPr>
              <a:latin typeface="Montserrat"/>
              <a:ea typeface="Montserrat"/>
              <a:cs typeface="Montserrat"/>
              <a:sym typeface="Montserra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09771d5b1b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09771d5b1b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Marcella</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Most registered EV’s were discovered in cities such as Seattle, Valleyford, and Surfside </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According to Electrek, </a:t>
            </a:r>
            <a:r>
              <a:rPr lang="en" sz="1200">
                <a:solidFill>
                  <a:schemeClr val="dk1"/>
                </a:solidFill>
                <a:latin typeface="Montserrat"/>
                <a:ea typeface="Montserrat"/>
                <a:cs typeface="Montserrat"/>
                <a:sym typeface="Montserrat"/>
              </a:rPr>
              <a:t>Washington has relatively clean and cheap electricity as compared to almost every state, given the state's high hydropower mix. It also has relatively high gas prices and more public chargers than most states, making the state an ideal place to own an electric car.</a:t>
            </a:r>
            <a:endParaRPr sz="1200">
              <a:solidFill>
                <a:schemeClr val="dk1"/>
              </a:solidFill>
              <a:latin typeface="Montserrat"/>
              <a:ea typeface="Montserrat"/>
              <a:cs typeface="Montserrat"/>
              <a:sym typeface="Montserrat"/>
            </a:endParaRPr>
          </a:p>
          <a:p>
            <a:pPr indent="-304800" lvl="1" marL="914400" rtl="0" algn="l">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Hence why they have nice tax credit incentives</a:t>
            </a:r>
            <a:endParaRPr sz="1200">
              <a:solidFill>
                <a:schemeClr val="dk1"/>
              </a:solidFill>
              <a:latin typeface="Montserrat"/>
              <a:ea typeface="Montserrat"/>
              <a:cs typeface="Montserrat"/>
              <a:sym typeface="Montserra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09771d5b1b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09771d5b1b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Kjarsten</a:t>
            </a:r>
            <a:endParaRPr>
              <a:latin typeface="Montserrat"/>
              <a:ea typeface="Montserrat"/>
              <a:cs typeface="Montserrat"/>
              <a:sym typeface="Montserrat"/>
            </a:endParaRPr>
          </a:p>
          <a:p>
            <a:pPr indent="-298450" lvl="0" marL="457200" rtl="0" algn="l">
              <a:spcBef>
                <a:spcPts val="0"/>
              </a:spcBef>
              <a:spcAft>
                <a:spcPts val="0"/>
              </a:spcAft>
              <a:buSzPts val="1100"/>
              <a:buFont typeface="Montserrat"/>
              <a:buChar char="●"/>
            </a:pPr>
            <a:r>
              <a:rPr lang="en">
                <a:latin typeface="Montserrat"/>
                <a:ea typeface="Montserrat"/>
                <a:cs typeface="Montserrat"/>
                <a:sym typeface="Montserrat"/>
              </a:rPr>
              <a:t>The EV market has experienced tremendous growth over the past couple of years and we can see that Tesla is the leading manufacturer</a:t>
            </a:r>
            <a:endParaRPr>
              <a:latin typeface="Montserrat"/>
              <a:ea typeface="Montserrat"/>
              <a:cs typeface="Montserrat"/>
              <a:sym typeface="Montserrat"/>
            </a:endParaRPr>
          </a:p>
          <a:p>
            <a:pPr indent="-298450" lvl="1" marL="914400" rtl="0" algn="l">
              <a:spcBef>
                <a:spcPts val="0"/>
              </a:spcBef>
              <a:spcAft>
                <a:spcPts val="0"/>
              </a:spcAft>
              <a:buSzPts val="1100"/>
              <a:buFont typeface="Montserrat"/>
              <a:buChar char="○"/>
            </a:pPr>
            <a:r>
              <a:rPr lang="en">
                <a:latin typeface="Montserrat"/>
                <a:ea typeface="Montserrat"/>
                <a:cs typeface="Montserrat"/>
                <a:sym typeface="Montserrat"/>
              </a:rPr>
              <a:t>Several attributes differentiate Tesla from other manufacturers (build, capacity, intelligence, etc.)</a:t>
            </a:r>
            <a:endParaRPr>
              <a:latin typeface="Montserrat"/>
              <a:ea typeface="Montserrat"/>
              <a:cs typeface="Montserrat"/>
              <a:sym typeface="Montserrat"/>
            </a:endParaRPr>
          </a:p>
          <a:p>
            <a:pPr indent="-298450" lvl="1" marL="914400" rtl="0" algn="l">
              <a:spcBef>
                <a:spcPts val="0"/>
              </a:spcBef>
              <a:spcAft>
                <a:spcPts val="0"/>
              </a:spcAft>
              <a:buSzPts val="1100"/>
              <a:buFont typeface="Montserrat"/>
              <a:buChar char="○"/>
            </a:pPr>
            <a:r>
              <a:rPr lang="en">
                <a:latin typeface="Montserrat"/>
                <a:ea typeface="Montserrat"/>
                <a:cs typeface="Montserrat"/>
                <a:sym typeface="Montserrat"/>
              </a:rPr>
              <a:t>Innovation</a:t>
            </a:r>
            <a:endParaRPr>
              <a:latin typeface="Montserrat"/>
              <a:ea typeface="Montserrat"/>
              <a:cs typeface="Montserrat"/>
              <a:sym typeface="Montserra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2230552be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2230552be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Aaron</a:t>
            </a:r>
            <a:endParaRPr>
              <a:latin typeface="Montserrat"/>
              <a:ea typeface="Montserrat"/>
              <a:cs typeface="Montserrat"/>
              <a:sym typeface="Montserrat"/>
            </a:endParaRPr>
          </a:p>
          <a:p>
            <a:pPr indent="-298450" lvl="0" marL="457200" rtl="0" algn="l">
              <a:spcBef>
                <a:spcPts val="0"/>
              </a:spcBef>
              <a:spcAft>
                <a:spcPts val="0"/>
              </a:spcAft>
              <a:buSzPts val="1100"/>
              <a:buFont typeface="Montserrat"/>
              <a:buChar char="●"/>
            </a:pPr>
            <a:r>
              <a:rPr lang="en">
                <a:latin typeface="Montserrat"/>
                <a:ea typeface="Montserrat"/>
                <a:cs typeface="Montserrat"/>
                <a:sym typeface="Montserrat"/>
              </a:rPr>
              <a:t>Most Tesla Model 3 owners are in CA but WA comes at second place with having up to 30,000 registered</a:t>
            </a:r>
            <a:endParaRPr>
              <a:latin typeface="Montserrat"/>
              <a:ea typeface="Montserrat"/>
              <a:cs typeface="Montserrat"/>
              <a:sym typeface="Montserrat"/>
            </a:endParaRPr>
          </a:p>
          <a:p>
            <a:pPr indent="-298450" lvl="0" marL="457200" rtl="0" algn="l">
              <a:spcBef>
                <a:spcPts val="0"/>
              </a:spcBef>
              <a:spcAft>
                <a:spcPts val="0"/>
              </a:spcAft>
              <a:buSzPts val="1100"/>
              <a:buFont typeface="Montserrat"/>
              <a:buChar char="●"/>
            </a:pPr>
            <a:r>
              <a:rPr lang="en">
                <a:latin typeface="Montserrat"/>
                <a:ea typeface="Montserrat"/>
                <a:cs typeface="Montserrat"/>
                <a:sym typeface="Montserrat"/>
              </a:rPr>
              <a:t>Costs about $42,000 / more affordable than other models making it more attainable </a:t>
            </a:r>
            <a:endParaRPr>
              <a:latin typeface="Montserrat"/>
              <a:ea typeface="Montserrat"/>
              <a:cs typeface="Montserrat"/>
              <a:sym typeface="Montserra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09771d5b1b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09771d5b1b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Montserrat"/>
                <a:ea typeface="Montserrat"/>
                <a:cs typeface="Montserrat"/>
                <a:sym typeface="Montserrat"/>
              </a:rPr>
              <a:t>Kevin</a:t>
            </a:r>
            <a:endParaRPr sz="1200">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According to data from the WA dept. Of transportation, as of 2021 King County was home to 56,252 EVs</a:t>
            </a:r>
            <a:endParaRPr sz="1200">
              <a:latin typeface="Montserrat"/>
              <a:ea typeface="Montserrat"/>
              <a:cs typeface="Montserrat"/>
              <a:sym typeface="Montserrat"/>
            </a:endParaRPr>
          </a:p>
          <a:p>
            <a:pPr indent="-304800" lvl="1" marL="914400" rtl="0" algn="l">
              <a:spcBef>
                <a:spcPts val="0"/>
              </a:spcBef>
              <a:spcAft>
                <a:spcPts val="0"/>
              </a:spcAft>
              <a:buSzPts val="1200"/>
              <a:buFont typeface="Montserrat"/>
              <a:buChar char="○"/>
            </a:pPr>
            <a:r>
              <a:rPr lang="en" sz="1200">
                <a:latin typeface="Montserrat"/>
                <a:ea typeface="Montserrat"/>
                <a:cs typeface="Montserrat"/>
                <a:sym typeface="Montserrat"/>
              </a:rPr>
              <a:t>King County includes cities such as Seattle, Tacoma, Bellevue all which are largely populous cities</a:t>
            </a:r>
            <a:endParaRPr sz="1200">
              <a:latin typeface="Montserrat"/>
              <a:ea typeface="Montserrat"/>
              <a:cs typeface="Montserrat"/>
              <a:sym typeface="Montserrat"/>
            </a:endParaRPr>
          </a:p>
          <a:p>
            <a:pPr indent="0" lvl="0" marL="457200" rtl="0" algn="l">
              <a:spcBef>
                <a:spcPts val="0"/>
              </a:spcBef>
              <a:spcAft>
                <a:spcPts val="0"/>
              </a:spcAft>
              <a:buNone/>
            </a:pPr>
            <a:r>
              <a:t/>
            </a:r>
            <a:endParaRPr sz="1200">
              <a:latin typeface="Montserrat"/>
              <a:ea typeface="Montserrat"/>
              <a:cs typeface="Montserrat"/>
              <a:sym typeface="Montserra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0eab9800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0eab9800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Closing: go EV</a:t>
            </a:r>
            <a:endParaRPr sz="1200">
              <a:latin typeface="Montserrat"/>
              <a:ea typeface="Montserrat"/>
              <a:cs typeface="Montserrat"/>
              <a:sym typeface="Montserrat"/>
            </a:endParaRPr>
          </a:p>
          <a:p>
            <a:pPr indent="-304800" lvl="1" marL="914400" rtl="0" algn="l">
              <a:spcBef>
                <a:spcPts val="0"/>
              </a:spcBef>
              <a:spcAft>
                <a:spcPts val="0"/>
              </a:spcAft>
              <a:buSzPts val="1200"/>
              <a:buFont typeface="Montserrat"/>
              <a:buChar char="○"/>
            </a:pPr>
            <a:r>
              <a:rPr lang="en" sz="1200">
                <a:latin typeface="Montserrat"/>
                <a:ea typeface="Montserrat"/>
                <a:cs typeface="Montserrat"/>
                <a:sym typeface="Montserrat"/>
              </a:rPr>
              <a:t>Clean the air for the youth</a:t>
            </a:r>
            <a:endParaRPr sz="1200">
              <a:latin typeface="Montserrat"/>
              <a:ea typeface="Montserrat"/>
              <a:cs typeface="Montserrat"/>
              <a:sym typeface="Montserrat"/>
            </a:endParaRPr>
          </a:p>
          <a:p>
            <a:pPr indent="-304800" lvl="1" marL="914400" rtl="0" algn="l">
              <a:spcBef>
                <a:spcPts val="0"/>
              </a:spcBef>
              <a:spcAft>
                <a:spcPts val="0"/>
              </a:spcAft>
              <a:buSzPts val="1200"/>
              <a:buFont typeface="Montserrat"/>
              <a:buChar char="○"/>
            </a:pPr>
            <a:r>
              <a:rPr lang="en" sz="1200">
                <a:latin typeface="Montserrat"/>
                <a:ea typeface="Montserrat"/>
                <a:cs typeface="Montserrat"/>
                <a:sym typeface="Montserrat"/>
              </a:rPr>
              <a:t>Drive in the carpool lane</a:t>
            </a:r>
            <a:endParaRPr sz="1200">
              <a:latin typeface="Montserrat"/>
              <a:ea typeface="Montserrat"/>
              <a:cs typeface="Montserrat"/>
              <a:sym typeface="Montserrat"/>
            </a:endParaRPr>
          </a:p>
          <a:p>
            <a:pPr indent="-304800" lvl="1" marL="914400" rtl="0" algn="l">
              <a:spcBef>
                <a:spcPts val="0"/>
              </a:spcBef>
              <a:spcAft>
                <a:spcPts val="0"/>
              </a:spcAft>
              <a:buSzPts val="1200"/>
              <a:buFont typeface="Montserrat"/>
              <a:buChar char="○"/>
            </a:pPr>
            <a:r>
              <a:rPr lang="en" sz="1200">
                <a:latin typeface="Montserrat"/>
                <a:ea typeface="Montserrat"/>
                <a:cs typeface="Montserrat"/>
                <a:sym typeface="Montserrat"/>
              </a:rPr>
              <a:t>Get a tax credit</a:t>
            </a:r>
            <a:endParaRPr sz="1200">
              <a:latin typeface="Montserrat"/>
              <a:ea typeface="Montserrat"/>
              <a:cs typeface="Montserrat"/>
              <a:sym typeface="Montserra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2">
            <a:alphaModFix/>
          </a:blip>
          <a:stretch>
            <a:fillRect/>
          </a:stretch>
        </p:blipFill>
        <p:spPr>
          <a:xfrm>
            <a:off x="1" y="0"/>
            <a:ext cx="9143997" cy="5143499"/>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3.jpg"/><Relationship Id="rId4" Type="http://schemas.openxmlformats.org/officeDocument/2006/relationships/image" Target="../media/image3.jpg"/><Relationship Id="rId11" Type="http://schemas.openxmlformats.org/officeDocument/2006/relationships/image" Target="../media/image8.png"/><Relationship Id="rId10" Type="http://schemas.openxmlformats.org/officeDocument/2006/relationships/image" Target="../media/image6.png"/><Relationship Id="rId12" Type="http://schemas.openxmlformats.org/officeDocument/2006/relationships/image" Target="../media/image14.jpg"/><Relationship Id="rId9" Type="http://schemas.openxmlformats.org/officeDocument/2006/relationships/image" Target="../media/image9.png"/><Relationship Id="rId5" Type="http://schemas.openxmlformats.org/officeDocument/2006/relationships/image" Target="../media/image5.jpg"/><Relationship Id="rId6" Type="http://schemas.openxmlformats.org/officeDocument/2006/relationships/image" Target="../media/image15.png"/><Relationship Id="rId7" Type="http://schemas.openxmlformats.org/officeDocument/2006/relationships/image" Target="../media/image11.jpg"/><Relationship Id="rId8"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2.jp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3.jp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7.jp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jp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jp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1.jpg"/><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4" name="Shape 54"/>
        <p:cNvGrpSpPr/>
        <p:nvPr/>
      </p:nvGrpSpPr>
      <p:grpSpPr>
        <a:xfrm>
          <a:off x="0" y="0"/>
          <a:ext cx="0" cy="0"/>
          <a:chOff x="0" y="0"/>
          <a:chExt cx="0" cy="0"/>
        </a:xfrm>
      </p:grpSpPr>
      <p:sp>
        <p:nvSpPr>
          <p:cNvPr id="55" name="Google Shape;55;p13"/>
          <p:cNvSpPr txBox="1"/>
          <p:nvPr>
            <p:ph idx="4294967295" type="ctrTitle"/>
          </p:nvPr>
        </p:nvSpPr>
        <p:spPr>
          <a:xfrm>
            <a:off x="0" y="0"/>
            <a:ext cx="9144000" cy="855000"/>
          </a:xfrm>
          <a:prstGeom prst="rect">
            <a:avLst/>
          </a:prstGeom>
          <a:solidFill>
            <a:schemeClr val="lt1"/>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800"/>
              </a:spcAft>
              <a:buClr>
                <a:schemeClr val="dk1"/>
              </a:buClr>
              <a:buSzPts val="1100"/>
              <a:buFont typeface="Arial"/>
              <a:buNone/>
            </a:pPr>
            <a:r>
              <a:rPr b="1" lang="en" sz="2400">
                <a:latin typeface="Montserrat"/>
                <a:ea typeface="Montserrat"/>
                <a:cs typeface="Montserrat"/>
                <a:sym typeface="Montserrat"/>
              </a:rPr>
              <a:t>Registered EV’s in the State of Washington</a:t>
            </a:r>
            <a:endParaRPr b="1" sz="2400">
              <a:latin typeface="Montserrat"/>
              <a:ea typeface="Montserrat"/>
              <a:cs typeface="Montserrat"/>
              <a:sym typeface="Montserrat"/>
            </a:endParaRPr>
          </a:p>
        </p:txBody>
      </p:sp>
      <p:sp>
        <p:nvSpPr>
          <p:cNvPr id="56" name="Google Shape;56;p13"/>
          <p:cNvSpPr txBox="1"/>
          <p:nvPr>
            <p:ph idx="4294967295" type="subTitle"/>
          </p:nvPr>
        </p:nvSpPr>
        <p:spPr>
          <a:xfrm>
            <a:off x="0" y="4365800"/>
            <a:ext cx="9144000" cy="777600"/>
          </a:xfrm>
          <a:prstGeom prst="rect">
            <a:avLst/>
          </a:prstGeom>
          <a:solidFill>
            <a:schemeClr val="dk2"/>
          </a:solidFill>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p>
            <a:pPr indent="0" lvl="0" marL="0" rtl="0" algn="ctr">
              <a:spcBef>
                <a:spcPts val="0"/>
              </a:spcBef>
              <a:spcAft>
                <a:spcPts val="1200"/>
              </a:spcAft>
              <a:buNone/>
            </a:pPr>
            <a:r>
              <a:rPr lang="en">
                <a:solidFill>
                  <a:schemeClr val="lt1"/>
                </a:solidFill>
                <a:latin typeface="Montserrat"/>
                <a:ea typeface="Montserrat"/>
                <a:cs typeface="Montserrat"/>
                <a:sym typeface="Montserrat"/>
              </a:rPr>
              <a:t>Team 5: The Golden Eagle Analysts</a:t>
            </a:r>
            <a:endParaRPr>
              <a:solidFill>
                <a:schemeClr val="lt1"/>
              </a:solidFill>
              <a:latin typeface="Montserrat"/>
              <a:ea typeface="Montserrat"/>
              <a:cs typeface="Montserrat"/>
              <a:sym typeface="Montserrat"/>
            </a:endParaRPr>
          </a:p>
        </p:txBody>
      </p:sp>
      <p:grpSp>
        <p:nvGrpSpPr>
          <p:cNvPr id="57" name="Google Shape;57;p13"/>
          <p:cNvGrpSpPr/>
          <p:nvPr/>
        </p:nvGrpSpPr>
        <p:grpSpPr>
          <a:xfrm>
            <a:off x="-83651" y="1781300"/>
            <a:ext cx="1515572" cy="1787956"/>
            <a:chOff x="771450" y="2829912"/>
            <a:chExt cx="1606500" cy="2134873"/>
          </a:xfrm>
        </p:grpSpPr>
        <p:pic>
          <p:nvPicPr>
            <p:cNvPr id="58" name="Google Shape;58;p13"/>
            <p:cNvPicPr preferRelativeResize="0"/>
            <p:nvPr/>
          </p:nvPicPr>
          <p:blipFill rotWithShape="1">
            <a:blip r:embed="rId4">
              <a:alphaModFix/>
            </a:blip>
            <a:srcRect b="0" l="0" r="0" t="0"/>
            <a:stretch/>
          </p:blipFill>
          <p:spPr>
            <a:xfrm>
              <a:off x="975633" y="2829912"/>
              <a:ext cx="1193714" cy="1269045"/>
            </a:xfrm>
            <a:prstGeom prst="rect">
              <a:avLst/>
            </a:prstGeom>
            <a:noFill/>
            <a:ln cap="flat" cmpd="sng" w="9525">
              <a:solidFill>
                <a:schemeClr val="dk1"/>
              </a:solidFill>
              <a:prstDash val="solid"/>
              <a:round/>
              <a:headEnd len="sm" w="sm" type="none"/>
              <a:tailEnd len="sm" w="sm" type="none"/>
            </a:ln>
            <a:effectLst>
              <a:outerShdw blurRad="57150" rotWithShape="0" algn="bl" dir="5400000" dist="19050">
                <a:srgbClr val="000000">
                  <a:alpha val="49410"/>
                </a:srgbClr>
              </a:outerShdw>
            </a:effectLst>
          </p:spPr>
        </p:pic>
        <p:sp>
          <p:nvSpPr>
            <p:cNvPr id="59" name="Google Shape;59;p13"/>
            <p:cNvSpPr txBox="1"/>
            <p:nvPr/>
          </p:nvSpPr>
          <p:spPr>
            <a:xfrm>
              <a:off x="771450" y="4119385"/>
              <a:ext cx="1606500" cy="845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i="0" lang="en" sz="1700" u="none" cap="none" strike="noStrike">
                  <a:solidFill>
                    <a:srgbClr val="FFFFFF"/>
                  </a:solidFill>
                  <a:latin typeface="Montserrat"/>
                  <a:ea typeface="Montserrat"/>
                  <a:cs typeface="Montserrat"/>
                  <a:sym typeface="Montserrat"/>
                </a:rPr>
                <a:t>Joel Brambila</a:t>
              </a:r>
              <a:endParaRPr i="0" sz="1700" u="none" cap="none" strike="noStrike">
                <a:solidFill>
                  <a:srgbClr val="FFFFFF"/>
                </a:solidFill>
                <a:latin typeface="Montserrat"/>
                <a:ea typeface="Montserrat"/>
                <a:cs typeface="Montserrat"/>
                <a:sym typeface="Montserrat"/>
              </a:endParaRPr>
            </a:p>
          </p:txBody>
        </p:sp>
      </p:grpSp>
      <p:grpSp>
        <p:nvGrpSpPr>
          <p:cNvPr id="60" name="Google Shape;60;p13"/>
          <p:cNvGrpSpPr/>
          <p:nvPr/>
        </p:nvGrpSpPr>
        <p:grpSpPr>
          <a:xfrm>
            <a:off x="1149732" y="1804750"/>
            <a:ext cx="1515507" cy="1769273"/>
            <a:chOff x="3395747" y="2884678"/>
            <a:chExt cx="1613100" cy="2077343"/>
          </a:xfrm>
        </p:grpSpPr>
        <p:pic>
          <p:nvPicPr>
            <p:cNvPr id="61" name="Google Shape;61;p13"/>
            <p:cNvPicPr preferRelativeResize="0"/>
            <p:nvPr/>
          </p:nvPicPr>
          <p:blipFill rotWithShape="1">
            <a:blip r:embed="rId5">
              <a:alphaModFix/>
            </a:blip>
            <a:srcRect b="0" l="0" r="0" t="0"/>
            <a:stretch/>
          </p:blipFill>
          <p:spPr>
            <a:xfrm>
              <a:off x="3585308" y="2884678"/>
              <a:ext cx="1156546" cy="1247887"/>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49410"/>
                </a:srgbClr>
              </a:outerShdw>
            </a:effectLst>
          </p:spPr>
        </p:pic>
        <p:sp>
          <p:nvSpPr>
            <p:cNvPr id="62" name="Google Shape;62;p13"/>
            <p:cNvSpPr txBox="1"/>
            <p:nvPr/>
          </p:nvSpPr>
          <p:spPr>
            <a:xfrm>
              <a:off x="3395747" y="4130721"/>
              <a:ext cx="1613100" cy="831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i="0" lang="en" sz="1700" u="none" cap="none" strike="noStrike">
                  <a:solidFill>
                    <a:srgbClr val="FFFFFF"/>
                  </a:solidFill>
                  <a:latin typeface="Montserrat"/>
                  <a:ea typeface="Montserrat"/>
                  <a:cs typeface="Montserrat"/>
                  <a:sym typeface="Montserrat"/>
                </a:rPr>
                <a:t>Aaron Castaneda</a:t>
              </a:r>
              <a:endParaRPr i="0" sz="1700" u="none" cap="none" strike="noStrike">
                <a:solidFill>
                  <a:srgbClr val="FFFFFF"/>
                </a:solidFill>
                <a:latin typeface="Montserrat"/>
                <a:ea typeface="Montserrat"/>
                <a:cs typeface="Montserrat"/>
                <a:sym typeface="Montserrat"/>
              </a:endParaRPr>
            </a:p>
          </p:txBody>
        </p:sp>
      </p:grpSp>
      <p:grpSp>
        <p:nvGrpSpPr>
          <p:cNvPr id="63" name="Google Shape;63;p13"/>
          <p:cNvGrpSpPr/>
          <p:nvPr/>
        </p:nvGrpSpPr>
        <p:grpSpPr>
          <a:xfrm>
            <a:off x="2438961" y="1811725"/>
            <a:ext cx="1515638" cy="1803299"/>
            <a:chOff x="6612567" y="2829922"/>
            <a:chExt cx="1402200" cy="1832993"/>
          </a:xfrm>
        </p:grpSpPr>
        <p:pic>
          <p:nvPicPr>
            <p:cNvPr id="64" name="Google Shape;64;p13"/>
            <p:cNvPicPr preferRelativeResize="0"/>
            <p:nvPr/>
          </p:nvPicPr>
          <p:blipFill rotWithShape="1">
            <a:blip r:embed="rId6">
              <a:alphaModFix/>
            </a:blip>
            <a:srcRect b="34602" l="12581" r="226" t="0"/>
            <a:stretch/>
          </p:blipFill>
          <p:spPr>
            <a:xfrm>
              <a:off x="6761715" y="2829922"/>
              <a:ext cx="1049868" cy="1166776"/>
            </a:xfrm>
            <a:prstGeom prst="rect">
              <a:avLst/>
            </a:prstGeom>
            <a:noFill/>
            <a:ln cap="flat" cmpd="sng" w="9525">
              <a:solidFill>
                <a:schemeClr val="dk1"/>
              </a:solidFill>
              <a:prstDash val="solid"/>
              <a:round/>
              <a:headEnd len="sm" w="sm" type="none"/>
              <a:tailEnd len="sm" w="sm" type="none"/>
            </a:ln>
            <a:effectLst>
              <a:outerShdw blurRad="57150" rotWithShape="0" algn="bl" dir="5400000" dist="19050">
                <a:srgbClr val="000000">
                  <a:alpha val="49410"/>
                </a:srgbClr>
              </a:outerShdw>
            </a:effectLst>
          </p:spPr>
        </p:pic>
        <p:sp>
          <p:nvSpPr>
            <p:cNvPr id="65" name="Google Shape;65;p13"/>
            <p:cNvSpPr txBox="1"/>
            <p:nvPr/>
          </p:nvSpPr>
          <p:spPr>
            <a:xfrm>
              <a:off x="6612567" y="3943216"/>
              <a:ext cx="1402200" cy="719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i="0" lang="en" sz="1700" u="none" cap="none" strike="noStrike">
                  <a:solidFill>
                    <a:srgbClr val="FFFFFF"/>
                  </a:solidFill>
                  <a:latin typeface="Montserrat"/>
                  <a:ea typeface="Montserrat"/>
                  <a:cs typeface="Montserrat"/>
                  <a:sym typeface="Montserrat"/>
                </a:rPr>
                <a:t>Marcela Espinoza</a:t>
              </a:r>
              <a:endParaRPr i="0" sz="1700" u="none" cap="none" strike="noStrike">
                <a:solidFill>
                  <a:srgbClr val="FFFFFF"/>
                </a:solidFill>
                <a:latin typeface="Montserrat"/>
                <a:ea typeface="Montserrat"/>
                <a:cs typeface="Montserrat"/>
                <a:sym typeface="Montserrat"/>
              </a:endParaRPr>
            </a:p>
          </p:txBody>
        </p:sp>
      </p:grpSp>
      <p:grpSp>
        <p:nvGrpSpPr>
          <p:cNvPr id="66" name="Google Shape;66;p13"/>
          <p:cNvGrpSpPr/>
          <p:nvPr/>
        </p:nvGrpSpPr>
        <p:grpSpPr>
          <a:xfrm>
            <a:off x="5119806" y="1853608"/>
            <a:ext cx="1515720" cy="1837088"/>
            <a:chOff x="9101992" y="2812773"/>
            <a:chExt cx="1785300" cy="2135901"/>
          </a:xfrm>
        </p:grpSpPr>
        <p:pic>
          <p:nvPicPr>
            <p:cNvPr descr="A person wearing a suit and tie smiling at the camera&#10;&#10;Description automatically generated" id="67" name="Google Shape;67;p13"/>
            <p:cNvPicPr preferRelativeResize="0"/>
            <p:nvPr/>
          </p:nvPicPr>
          <p:blipFill rotWithShape="1">
            <a:blip r:embed="rId7">
              <a:alphaModFix/>
            </a:blip>
            <a:srcRect b="27156" l="-782" r="521" t="1189"/>
            <a:stretch/>
          </p:blipFill>
          <p:spPr>
            <a:xfrm>
              <a:off x="9221052" y="2812773"/>
              <a:ext cx="1386585" cy="1317854"/>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49410"/>
                </a:srgbClr>
              </a:outerShdw>
            </a:effectLst>
          </p:spPr>
        </p:pic>
        <p:sp>
          <p:nvSpPr>
            <p:cNvPr id="68" name="Google Shape;68;p13"/>
            <p:cNvSpPr txBox="1"/>
            <p:nvPr/>
          </p:nvSpPr>
          <p:spPr>
            <a:xfrm>
              <a:off x="9101992" y="3874974"/>
              <a:ext cx="1785300" cy="1073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a:solidFill>
                  <a:srgbClr val="FFFFFF"/>
                </a:solidFill>
                <a:latin typeface="Verdana"/>
                <a:ea typeface="Verdana"/>
                <a:cs typeface="Verdana"/>
                <a:sym typeface="Verdana"/>
              </a:endParaRPr>
            </a:p>
            <a:p>
              <a:pPr indent="0" lvl="0" marL="0" marR="0" rtl="0" algn="ctr">
                <a:lnSpc>
                  <a:spcPct val="100000"/>
                </a:lnSpc>
                <a:spcBef>
                  <a:spcPts val="0"/>
                </a:spcBef>
                <a:spcAft>
                  <a:spcPts val="0"/>
                </a:spcAft>
                <a:buClr>
                  <a:srgbClr val="000000"/>
                </a:buClr>
                <a:buSzPts val="1400"/>
                <a:buFont typeface="Arial"/>
                <a:buNone/>
              </a:pPr>
              <a:r>
                <a:rPr i="0" lang="en" sz="1700" u="none" cap="none" strike="noStrike">
                  <a:solidFill>
                    <a:srgbClr val="FFFFFF"/>
                  </a:solidFill>
                  <a:latin typeface="Montserrat"/>
                  <a:ea typeface="Montserrat"/>
                  <a:cs typeface="Montserrat"/>
                  <a:sym typeface="Montserrat"/>
                </a:rPr>
                <a:t>Kjarsten Philipsen</a:t>
              </a:r>
              <a:endParaRPr i="0" sz="1700" u="none" cap="none" strike="noStrike">
                <a:solidFill>
                  <a:srgbClr val="FFFFFF"/>
                </a:solidFill>
                <a:latin typeface="Montserrat"/>
                <a:ea typeface="Montserrat"/>
                <a:cs typeface="Montserrat"/>
                <a:sym typeface="Montserrat"/>
              </a:endParaRPr>
            </a:p>
          </p:txBody>
        </p:sp>
      </p:grpSp>
      <p:sp>
        <p:nvSpPr>
          <p:cNvPr id="69" name="Google Shape;69;p13"/>
          <p:cNvSpPr txBox="1"/>
          <p:nvPr/>
        </p:nvSpPr>
        <p:spPr>
          <a:xfrm>
            <a:off x="3581389" y="2835613"/>
            <a:ext cx="1690800" cy="6618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a:solidFill>
                <a:srgbClr val="FFFFFF"/>
              </a:solidFill>
              <a:latin typeface="Verdana"/>
              <a:ea typeface="Verdana"/>
              <a:cs typeface="Verdana"/>
              <a:sym typeface="Verdana"/>
            </a:endParaRPr>
          </a:p>
          <a:p>
            <a:pPr indent="0" lvl="0" marL="0" marR="0" rtl="0" algn="ctr">
              <a:lnSpc>
                <a:spcPct val="100000"/>
              </a:lnSpc>
              <a:spcBef>
                <a:spcPts val="0"/>
              </a:spcBef>
              <a:spcAft>
                <a:spcPts val="0"/>
              </a:spcAft>
              <a:buClr>
                <a:srgbClr val="000000"/>
              </a:buClr>
              <a:buSzPts val="1400"/>
              <a:buFont typeface="Arial"/>
              <a:buNone/>
            </a:pPr>
            <a:r>
              <a:rPr i="0" lang="en" sz="1700" u="none" cap="none" strike="noStrike">
                <a:solidFill>
                  <a:srgbClr val="FFFFFF"/>
                </a:solidFill>
                <a:latin typeface="Montserrat"/>
                <a:ea typeface="Montserrat"/>
                <a:cs typeface="Montserrat"/>
                <a:sym typeface="Montserrat"/>
              </a:rPr>
              <a:t>K</a:t>
            </a:r>
            <a:r>
              <a:rPr lang="en" sz="1700">
                <a:solidFill>
                  <a:srgbClr val="FFFFFF"/>
                </a:solidFill>
                <a:latin typeface="Montserrat"/>
                <a:ea typeface="Montserrat"/>
                <a:cs typeface="Montserrat"/>
                <a:sym typeface="Montserrat"/>
              </a:rPr>
              <a:t>evin Perello</a:t>
            </a:r>
            <a:endParaRPr sz="1700">
              <a:solidFill>
                <a:srgbClr val="FFFFFF"/>
              </a:solidFill>
              <a:latin typeface="Montserrat"/>
              <a:ea typeface="Montserrat"/>
              <a:cs typeface="Montserrat"/>
              <a:sym typeface="Montserrat"/>
            </a:endParaRPr>
          </a:p>
        </p:txBody>
      </p:sp>
      <p:pic>
        <p:nvPicPr>
          <p:cNvPr id="70" name="Google Shape;70;p13"/>
          <p:cNvPicPr preferRelativeResize="0"/>
          <p:nvPr/>
        </p:nvPicPr>
        <p:blipFill>
          <a:blip r:embed="rId8">
            <a:alphaModFix/>
          </a:blip>
          <a:stretch>
            <a:fillRect/>
          </a:stretch>
        </p:blipFill>
        <p:spPr>
          <a:xfrm>
            <a:off x="3809263" y="1811725"/>
            <a:ext cx="1235075" cy="1147875"/>
          </a:xfrm>
          <a:prstGeom prst="rect">
            <a:avLst/>
          </a:prstGeom>
          <a:noFill/>
          <a:ln cap="flat" cmpd="sng" w="9525">
            <a:solidFill>
              <a:schemeClr val="dk1"/>
            </a:solidFill>
            <a:prstDash val="solid"/>
            <a:round/>
            <a:headEnd len="sm" w="sm" type="none"/>
            <a:tailEnd len="sm" w="sm" type="none"/>
          </a:ln>
        </p:spPr>
      </p:pic>
      <p:sp>
        <p:nvSpPr>
          <p:cNvPr id="71" name="Google Shape;71;p13"/>
          <p:cNvSpPr txBox="1"/>
          <p:nvPr/>
        </p:nvSpPr>
        <p:spPr>
          <a:xfrm>
            <a:off x="6387806" y="2757695"/>
            <a:ext cx="1515600" cy="969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sz="1700">
              <a:solidFill>
                <a:srgbClr val="FFFFFF"/>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400"/>
              <a:buFont typeface="Arial"/>
              <a:buNone/>
            </a:pPr>
            <a:r>
              <a:rPr lang="en" sz="1700">
                <a:solidFill>
                  <a:srgbClr val="FFFFFF"/>
                </a:solidFill>
                <a:latin typeface="Montserrat"/>
                <a:ea typeface="Montserrat"/>
                <a:cs typeface="Montserrat"/>
                <a:sym typeface="Montserrat"/>
              </a:rPr>
              <a:t>Jacquelyn Pruitt</a:t>
            </a:r>
            <a:endParaRPr i="0" sz="1700" u="none" cap="none" strike="noStrike">
              <a:solidFill>
                <a:srgbClr val="FFFFFF"/>
              </a:solidFill>
              <a:latin typeface="Montserrat"/>
              <a:ea typeface="Montserrat"/>
              <a:cs typeface="Montserrat"/>
              <a:sym typeface="Montserrat"/>
            </a:endParaRPr>
          </a:p>
        </p:txBody>
      </p:sp>
      <p:sp>
        <p:nvSpPr>
          <p:cNvPr id="72" name="Google Shape;72;p13"/>
          <p:cNvSpPr txBox="1"/>
          <p:nvPr/>
        </p:nvSpPr>
        <p:spPr>
          <a:xfrm>
            <a:off x="7718456" y="2780795"/>
            <a:ext cx="1515600" cy="923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a:solidFill>
                <a:srgbClr val="FFFFFF"/>
              </a:solidFill>
              <a:latin typeface="Verdana"/>
              <a:ea typeface="Verdana"/>
              <a:cs typeface="Verdana"/>
              <a:sym typeface="Verdana"/>
            </a:endParaRPr>
          </a:p>
          <a:p>
            <a:pPr indent="0" lvl="0" marL="0" marR="0" rtl="0" algn="ctr">
              <a:lnSpc>
                <a:spcPct val="100000"/>
              </a:lnSpc>
              <a:spcBef>
                <a:spcPts val="0"/>
              </a:spcBef>
              <a:spcAft>
                <a:spcPts val="0"/>
              </a:spcAft>
              <a:buClr>
                <a:srgbClr val="000000"/>
              </a:buClr>
              <a:buSzPts val="1400"/>
              <a:buFont typeface="Arial"/>
              <a:buNone/>
            </a:pPr>
            <a:r>
              <a:rPr lang="en" sz="1700">
                <a:solidFill>
                  <a:srgbClr val="FFFFFF"/>
                </a:solidFill>
                <a:latin typeface="Montserrat"/>
                <a:ea typeface="Montserrat"/>
                <a:cs typeface="Montserrat"/>
                <a:sym typeface="Montserrat"/>
              </a:rPr>
              <a:t>Michelle Rivas</a:t>
            </a:r>
            <a:endParaRPr i="0" sz="1700" u="none" cap="none" strike="noStrike">
              <a:solidFill>
                <a:srgbClr val="FFFFFF"/>
              </a:solidFill>
              <a:latin typeface="Montserrat"/>
              <a:ea typeface="Montserrat"/>
              <a:cs typeface="Montserrat"/>
              <a:sym typeface="Montserrat"/>
            </a:endParaRPr>
          </a:p>
        </p:txBody>
      </p:sp>
      <p:pic>
        <p:nvPicPr>
          <p:cNvPr id="73" name="Google Shape;73;p13"/>
          <p:cNvPicPr preferRelativeResize="0"/>
          <p:nvPr/>
        </p:nvPicPr>
        <p:blipFill>
          <a:blip r:embed="rId9">
            <a:alphaModFix/>
          </a:blip>
          <a:stretch>
            <a:fillRect/>
          </a:stretch>
        </p:blipFill>
        <p:spPr>
          <a:xfrm>
            <a:off x="7771688" y="1853590"/>
            <a:ext cx="1235085" cy="1147875"/>
          </a:xfrm>
          <a:prstGeom prst="rect">
            <a:avLst/>
          </a:prstGeom>
          <a:noFill/>
          <a:ln cap="flat" cmpd="sng" w="9525">
            <a:solidFill>
              <a:schemeClr val="dk1"/>
            </a:solidFill>
            <a:prstDash val="solid"/>
            <a:round/>
            <a:headEnd len="sm" w="sm" type="none"/>
            <a:tailEnd len="sm" w="sm" type="none"/>
          </a:ln>
        </p:spPr>
      </p:pic>
      <p:pic>
        <p:nvPicPr>
          <p:cNvPr id="74" name="Google Shape;74;p13"/>
          <p:cNvPicPr preferRelativeResize="0"/>
          <p:nvPr/>
        </p:nvPicPr>
        <p:blipFill rotWithShape="1">
          <a:blip r:embed="rId10">
            <a:alphaModFix/>
          </a:blip>
          <a:srcRect b="0" l="0" r="0" t="0"/>
          <a:stretch/>
        </p:blipFill>
        <p:spPr>
          <a:xfrm>
            <a:off x="6818576" y="4146988"/>
            <a:ext cx="1126150" cy="1062826"/>
          </a:xfrm>
          <a:prstGeom prst="rect">
            <a:avLst/>
          </a:prstGeom>
          <a:noFill/>
          <a:ln>
            <a:noFill/>
          </a:ln>
        </p:spPr>
      </p:pic>
      <p:pic>
        <p:nvPicPr>
          <p:cNvPr id="75" name="Google Shape;75;p13"/>
          <p:cNvPicPr preferRelativeResize="0"/>
          <p:nvPr/>
        </p:nvPicPr>
        <p:blipFill rotWithShape="1">
          <a:blip r:embed="rId11">
            <a:alphaModFix/>
          </a:blip>
          <a:srcRect b="0" l="0" r="0" t="0"/>
          <a:stretch/>
        </p:blipFill>
        <p:spPr>
          <a:xfrm>
            <a:off x="1378325" y="4234174"/>
            <a:ext cx="916868" cy="855000"/>
          </a:xfrm>
          <a:prstGeom prst="rect">
            <a:avLst/>
          </a:prstGeom>
          <a:noFill/>
          <a:ln>
            <a:noFill/>
          </a:ln>
        </p:spPr>
      </p:pic>
      <p:pic>
        <p:nvPicPr>
          <p:cNvPr id="76" name="Google Shape;76;p13"/>
          <p:cNvPicPr preferRelativeResize="0"/>
          <p:nvPr/>
        </p:nvPicPr>
        <p:blipFill rotWithShape="1">
          <a:blip r:embed="rId12">
            <a:alphaModFix/>
          </a:blip>
          <a:srcRect b="22142" l="0" r="0" t="9157"/>
          <a:stretch/>
        </p:blipFill>
        <p:spPr>
          <a:xfrm>
            <a:off x="6607850" y="1853625"/>
            <a:ext cx="1062050" cy="1180451"/>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0" name="Shape 80"/>
        <p:cNvGrpSpPr/>
        <p:nvPr/>
      </p:nvGrpSpPr>
      <p:grpSpPr>
        <a:xfrm>
          <a:off x="0" y="0"/>
          <a:ext cx="0" cy="0"/>
          <a:chOff x="0" y="0"/>
          <a:chExt cx="0" cy="0"/>
        </a:xfrm>
      </p:grpSpPr>
      <p:sp>
        <p:nvSpPr>
          <p:cNvPr id="81" name="Google Shape;81;p14"/>
          <p:cNvSpPr/>
          <p:nvPr/>
        </p:nvSpPr>
        <p:spPr>
          <a:xfrm>
            <a:off x="44700" y="0"/>
            <a:ext cx="9054600" cy="8745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15A9E"/>
                </a:solidFill>
                <a:latin typeface="Montserrat"/>
                <a:ea typeface="Montserrat"/>
                <a:cs typeface="Montserrat"/>
                <a:sym typeface="Montserrat"/>
              </a:rPr>
              <a:t>Overview</a:t>
            </a:r>
            <a:endParaRPr b="1" sz="2400">
              <a:solidFill>
                <a:srgbClr val="015A9E"/>
              </a:solidFill>
              <a:latin typeface="Montserrat"/>
              <a:ea typeface="Montserrat"/>
              <a:cs typeface="Montserrat"/>
              <a:sym typeface="Montserrat"/>
            </a:endParaRPr>
          </a:p>
        </p:txBody>
      </p:sp>
      <p:grpSp>
        <p:nvGrpSpPr>
          <p:cNvPr id="82" name="Google Shape;82;p14"/>
          <p:cNvGrpSpPr/>
          <p:nvPr/>
        </p:nvGrpSpPr>
        <p:grpSpPr>
          <a:xfrm>
            <a:off x="1006800" y="1333950"/>
            <a:ext cx="7130400" cy="3445800"/>
            <a:chOff x="1006800" y="1333950"/>
            <a:chExt cx="7130400" cy="3445800"/>
          </a:xfrm>
        </p:grpSpPr>
        <p:grpSp>
          <p:nvGrpSpPr>
            <p:cNvPr id="83" name="Google Shape;83;p14"/>
            <p:cNvGrpSpPr/>
            <p:nvPr/>
          </p:nvGrpSpPr>
          <p:grpSpPr>
            <a:xfrm>
              <a:off x="1006800" y="1333950"/>
              <a:ext cx="7130400" cy="3445800"/>
              <a:chOff x="1006800" y="648150"/>
              <a:chExt cx="7130400" cy="3445800"/>
            </a:xfrm>
          </p:grpSpPr>
          <p:sp>
            <p:nvSpPr>
              <p:cNvPr id="84" name="Google Shape;84;p14"/>
              <p:cNvSpPr/>
              <p:nvPr/>
            </p:nvSpPr>
            <p:spPr>
              <a:xfrm>
                <a:off x="1006800" y="648150"/>
                <a:ext cx="7130400" cy="34458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600">
                  <a:latin typeface="Montserrat"/>
                  <a:ea typeface="Montserrat"/>
                  <a:cs typeface="Montserrat"/>
                  <a:sym typeface="Montserrat"/>
                </a:endParaRPr>
              </a:p>
            </p:txBody>
          </p:sp>
          <p:pic>
            <p:nvPicPr>
              <p:cNvPr id="85" name="Google Shape;85;p14"/>
              <p:cNvPicPr preferRelativeResize="0"/>
              <p:nvPr/>
            </p:nvPicPr>
            <p:blipFill rotWithShape="1">
              <a:blip r:embed="rId4">
                <a:alphaModFix/>
              </a:blip>
              <a:srcRect b="3633" l="0" r="0" t="0"/>
              <a:stretch/>
            </p:blipFill>
            <p:spPr>
              <a:xfrm>
                <a:off x="1112550" y="811350"/>
                <a:ext cx="6918900" cy="3119400"/>
              </a:xfrm>
              <a:prstGeom prst="roundRect">
                <a:avLst>
                  <a:gd fmla="val 16667" name="adj"/>
                </a:avLst>
              </a:prstGeom>
              <a:noFill/>
              <a:ln>
                <a:noFill/>
              </a:ln>
            </p:spPr>
          </p:pic>
          <p:sp>
            <p:nvSpPr>
              <p:cNvPr id="86" name="Google Shape;86;p14"/>
              <p:cNvSpPr/>
              <p:nvPr/>
            </p:nvSpPr>
            <p:spPr>
              <a:xfrm>
                <a:off x="2255925" y="1152575"/>
                <a:ext cx="2953200" cy="21042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14"/>
            <p:cNvSpPr/>
            <p:nvPr/>
          </p:nvSpPr>
          <p:spPr>
            <a:xfrm>
              <a:off x="5304975" y="1442400"/>
              <a:ext cx="2756100" cy="3261000"/>
            </a:xfrm>
            <a:prstGeom prst="roundRect">
              <a:avLst>
                <a:gd fmla="val 16667" name="adj"/>
              </a:avLst>
            </a:prstGeom>
            <a:solidFill>
              <a:schemeClr val="lt2"/>
            </a:solid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Montserrat"/>
                <a:buChar char="●"/>
              </a:pPr>
              <a:r>
                <a:rPr lang="en" u="sng">
                  <a:solidFill>
                    <a:schemeClr val="dk1"/>
                  </a:solidFill>
                  <a:latin typeface="Montserrat"/>
                  <a:ea typeface="Montserrat"/>
                  <a:cs typeface="Montserrat"/>
                  <a:sym typeface="Montserrat"/>
                </a:rPr>
                <a:t>WHO/WHAT</a:t>
              </a:r>
              <a:r>
                <a:rPr lang="en">
                  <a:solidFill>
                    <a:schemeClr val="dk1"/>
                  </a:solidFill>
                  <a:latin typeface="Montserrat"/>
                  <a:ea typeface="Montserrat"/>
                  <a:cs typeface="Montserrat"/>
                  <a:sym typeface="Montserrat"/>
                </a:rPr>
                <a:t>: Registered EV’s in WA from 2008 - 2022</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u="sng">
                  <a:solidFill>
                    <a:schemeClr val="dk1"/>
                  </a:solidFill>
                  <a:latin typeface="Montserrat"/>
                  <a:ea typeface="Montserrat"/>
                  <a:cs typeface="Montserrat"/>
                  <a:sym typeface="Montserrat"/>
                </a:rPr>
                <a:t>WHEN</a:t>
              </a:r>
              <a:r>
                <a:rPr lang="en">
                  <a:solidFill>
                    <a:schemeClr val="dk1"/>
                  </a:solidFill>
                  <a:latin typeface="Montserrat"/>
                  <a:ea typeface="Montserrat"/>
                  <a:cs typeface="Montserrat"/>
                  <a:sym typeface="Montserrat"/>
                </a:rPr>
                <a:t>: Data pulled from Data.gov on 02/17/23</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u="sng">
                  <a:solidFill>
                    <a:schemeClr val="dk1"/>
                  </a:solidFill>
                  <a:latin typeface="Montserrat"/>
                  <a:ea typeface="Montserrat"/>
                  <a:cs typeface="Montserrat"/>
                  <a:sym typeface="Montserrat"/>
                </a:rPr>
                <a:t>GOAL</a:t>
              </a:r>
              <a:r>
                <a:rPr lang="en">
                  <a:solidFill>
                    <a:schemeClr val="dk1"/>
                  </a:solidFill>
                  <a:latin typeface="Montserrat"/>
                  <a:ea typeface="Montserrat"/>
                  <a:cs typeface="Montserrat"/>
                  <a:sym typeface="Montserrat"/>
                </a:rPr>
                <a:t>: Find the following - EV Manufacturer Share, Models, and Owner Locations</a:t>
              </a:r>
              <a:endParaRPr>
                <a:solidFill>
                  <a:schemeClr val="dk1"/>
                </a:solidFill>
                <a:latin typeface="Montserrat"/>
                <a:ea typeface="Montserrat"/>
                <a:cs typeface="Montserrat"/>
                <a:sym typeface="Montserrat"/>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1" name="Shape 91"/>
        <p:cNvGrpSpPr/>
        <p:nvPr/>
      </p:nvGrpSpPr>
      <p:grpSpPr>
        <a:xfrm>
          <a:off x="0" y="0"/>
          <a:ext cx="0" cy="0"/>
          <a:chOff x="0" y="0"/>
          <a:chExt cx="0" cy="0"/>
        </a:xfrm>
      </p:grpSpPr>
      <p:sp>
        <p:nvSpPr>
          <p:cNvPr id="92" name="Google Shape;92;p15"/>
          <p:cNvSpPr/>
          <p:nvPr/>
        </p:nvSpPr>
        <p:spPr>
          <a:xfrm>
            <a:off x="0" y="0"/>
            <a:ext cx="9144000" cy="8745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15A9E"/>
                </a:solidFill>
                <a:latin typeface="Montserrat"/>
                <a:ea typeface="Montserrat"/>
                <a:cs typeface="Montserrat"/>
                <a:sym typeface="Montserrat"/>
              </a:rPr>
              <a:t>Heat Map - Density of EV’s in WA</a:t>
            </a:r>
            <a:endParaRPr b="1" sz="2400">
              <a:solidFill>
                <a:srgbClr val="015A9E"/>
              </a:solidFill>
              <a:latin typeface="Montserrat"/>
              <a:ea typeface="Montserrat"/>
              <a:cs typeface="Montserrat"/>
              <a:sym typeface="Montserrat"/>
            </a:endParaRPr>
          </a:p>
        </p:txBody>
      </p:sp>
      <p:grpSp>
        <p:nvGrpSpPr>
          <p:cNvPr id="93" name="Google Shape;93;p15"/>
          <p:cNvGrpSpPr/>
          <p:nvPr/>
        </p:nvGrpSpPr>
        <p:grpSpPr>
          <a:xfrm>
            <a:off x="1056025" y="1306050"/>
            <a:ext cx="7130400" cy="3445800"/>
            <a:chOff x="1056025" y="1306050"/>
            <a:chExt cx="7130400" cy="3445800"/>
          </a:xfrm>
        </p:grpSpPr>
        <p:sp>
          <p:nvSpPr>
            <p:cNvPr id="94" name="Google Shape;94;p15"/>
            <p:cNvSpPr/>
            <p:nvPr/>
          </p:nvSpPr>
          <p:spPr>
            <a:xfrm>
              <a:off x="1056025" y="1306050"/>
              <a:ext cx="7130400" cy="34458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600">
                <a:latin typeface="Montserrat"/>
                <a:ea typeface="Montserrat"/>
                <a:cs typeface="Montserrat"/>
                <a:sym typeface="Montserrat"/>
              </a:endParaRPr>
            </a:p>
          </p:txBody>
        </p:sp>
        <p:pic>
          <p:nvPicPr>
            <p:cNvPr id="95" name="Google Shape;95;p15"/>
            <p:cNvPicPr preferRelativeResize="0"/>
            <p:nvPr/>
          </p:nvPicPr>
          <p:blipFill rotWithShape="1">
            <a:blip r:embed="rId4">
              <a:alphaModFix/>
            </a:blip>
            <a:srcRect b="2113" l="4658" r="46102" t="49516"/>
            <a:stretch/>
          </p:blipFill>
          <p:spPr>
            <a:xfrm>
              <a:off x="1161775" y="1437027"/>
              <a:ext cx="6918900" cy="3147900"/>
            </a:xfrm>
            <a:prstGeom prst="roundRect">
              <a:avLst>
                <a:gd fmla="val 16667" name="adj"/>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16"/>
          <p:cNvSpPr/>
          <p:nvPr/>
        </p:nvSpPr>
        <p:spPr>
          <a:xfrm>
            <a:off x="44700" y="0"/>
            <a:ext cx="9054600" cy="8745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15A9E"/>
                </a:solidFill>
                <a:latin typeface="Montserrat"/>
                <a:ea typeface="Montserrat"/>
                <a:cs typeface="Montserrat"/>
                <a:sym typeface="Montserrat"/>
              </a:rPr>
              <a:t>Electric Vehicles per City</a:t>
            </a:r>
            <a:endParaRPr b="1" sz="2400">
              <a:solidFill>
                <a:srgbClr val="015A9E"/>
              </a:solidFill>
              <a:latin typeface="Montserrat"/>
              <a:ea typeface="Montserrat"/>
              <a:cs typeface="Montserrat"/>
              <a:sym typeface="Montserrat"/>
            </a:endParaRPr>
          </a:p>
        </p:txBody>
      </p:sp>
      <p:grpSp>
        <p:nvGrpSpPr>
          <p:cNvPr id="101" name="Google Shape;101;p16"/>
          <p:cNvGrpSpPr/>
          <p:nvPr/>
        </p:nvGrpSpPr>
        <p:grpSpPr>
          <a:xfrm>
            <a:off x="1006500" y="1229850"/>
            <a:ext cx="7131000" cy="3445800"/>
            <a:chOff x="1006500" y="1229850"/>
            <a:chExt cx="7131000" cy="3445800"/>
          </a:xfrm>
        </p:grpSpPr>
        <p:grpSp>
          <p:nvGrpSpPr>
            <p:cNvPr id="102" name="Google Shape;102;p16"/>
            <p:cNvGrpSpPr/>
            <p:nvPr/>
          </p:nvGrpSpPr>
          <p:grpSpPr>
            <a:xfrm>
              <a:off x="1006500" y="1229850"/>
              <a:ext cx="7131000" cy="3445800"/>
              <a:chOff x="1006500" y="1153650"/>
              <a:chExt cx="7131000" cy="3445800"/>
            </a:xfrm>
          </p:grpSpPr>
          <p:sp>
            <p:nvSpPr>
              <p:cNvPr id="103" name="Google Shape;103;p16"/>
              <p:cNvSpPr/>
              <p:nvPr/>
            </p:nvSpPr>
            <p:spPr>
              <a:xfrm>
                <a:off x="1006500" y="1153650"/>
                <a:ext cx="7131000" cy="34458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600">
                  <a:latin typeface="Montserrat"/>
                  <a:ea typeface="Montserrat"/>
                  <a:cs typeface="Montserrat"/>
                  <a:sym typeface="Montserrat"/>
                </a:endParaRPr>
              </a:p>
            </p:txBody>
          </p:sp>
          <p:sp>
            <p:nvSpPr>
              <p:cNvPr id="104" name="Google Shape;104;p16"/>
              <p:cNvSpPr txBox="1"/>
              <p:nvPr/>
            </p:nvSpPr>
            <p:spPr>
              <a:xfrm>
                <a:off x="4569700" y="1206750"/>
                <a:ext cx="3302700" cy="317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Montserrat"/>
                    <a:ea typeface="Montserrat"/>
                    <a:cs typeface="Montserrat"/>
                    <a:sym typeface="Montserrat"/>
                  </a:rPr>
                  <a:t>Major cities with highest EV population:</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Seattle</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Valleyford</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Surfside</a:t>
                </a:r>
                <a:endParaRPr sz="1800">
                  <a:latin typeface="Montserrat"/>
                  <a:ea typeface="Montserrat"/>
                  <a:cs typeface="Montserrat"/>
                  <a:sym typeface="Montserrat"/>
                </a:endParaRPr>
              </a:p>
              <a:p>
                <a:pPr indent="0" lvl="0" marL="0" rtl="0" algn="l">
                  <a:spcBef>
                    <a:spcPts val="0"/>
                  </a:spcBef>
                  <a:spcAft>
                    <a:spcPts val="0"/>
                  </a:spcAft>
                  <a:buNone/>
                </a:pPr>
                <a:r>
                  <a:t/>
                </a:r>
                <a:endParaRPr sz="1600">
                  <a:latin typeface="Montserrat"/>
                  <a:ea typeface="Montserrat"/>
                  <a:cs typeface="Montserrat"/>
                  <a:sym typeface="Montserrat"/>
                </a:endParaRPr>
              </a:p>
              <a:p>
                <a:pPr indent="0" lvl="0" marL="0" rtl="0" algn="l">
                  <a:spcBef>
                    <a:spcPts val="0"/>
                  </a:spcBef>
                  <a:spcAft>
                    <a:spcPts val="0"/>
                  </a:spcAft>
                  <a:buNone/>
                </a:pPr>
                <a:r>
                  <a:t/>
                </a:r>
                <a:endParaRPr sz="1600">
                  <a:latin typeface="Montserrat"/>
                  <a:ea typeface="Montserrat"/>
                  <a:cs typeface="Montserrat"/>
                  <a:sym typeface="Montserrat"/>
                </a:endParaRPr>
              </a:p>
              <a:p>
                <a:pPr indent="0" lvl="0" marL="0" rtl="0" algn="l">
                  <a:spcBef>
                    <a:spcPts val="0"/>
                  </a:spcBef>
                  <a:spcAft>
                    <a:spcPts val="0"/>
                  </a:spcAft>
                  <a:buNone/>
                </a:pPr>
                <a:r>
                  <a:rPr i="1" lang="en" sz="1800" u="sng">
                    <a:solidFill>
                      <a:schemeClr val="dk1"/>
                    </a:solidFill>
                    <a:latin typeface="Montserrat"/>
                    <a:ea typeface="Montserrat"/>
                    <a:cs typeface="Montserrat"/>
                    <a:sym typeface="Montserrat"/>
                  </a:rPr>
                  <a:t>Fact</a:t>
                </a:r>
                <a:r>
                  <a:rPr i="1" lang="en" sz="1800">
                    <a:solidFill>
                      <a:schemeClr val="dk1"/>
                    </a:solidFill>
                    <a:latin typeface="Montserrat"/>
                    <a:ea typeface="Montserrat"/>
                    <a:cs typeface="Montserrat"/>
                    <a:sym typeface="Montserrat"/>
                  </a:rPr>
                  <a:t>: Electric Vehicle Federal Tax Credit up to $7,500</a:t>
                </a:r>
                <a:endParaRPr i="1" sz="1800">
                  <a:solidFill>
                    <a:schemeClr val="dk1"/>
                  </a:solidFill>
                  <a:latin typeface="Montserrat"/>
                  <a:ea typeface="Montserrat"/>
                  <a:cs typeface="Montserrat"/>
                  <a:sym typeface="Montserrat"/>
                </a:endParaRPr>
              </a:p>
            </p:txBody>
          </p:sp>
          <p:grpSp>
            <p:nvGrpSpPr>
              <p:cNvPr id="105" name="Google Shape;105;p16"/>
              <p:cNvGrpSpPr/>
              <p:nvPr/>
            </p:nvGrpSpPr>
            <p:grpSpPr>
              <a:xfrm>
                <a:off x="1114600" y="1206750"/>
                <a:ext cx="3302700" cy="3363000"/>
                <a:chOff x="1114600" y="1206750"/>
                <a:chExt cx="3302700" cy="3363000"/>
              </a:xfrm>
            </p:grpSpPr>
            <p:pic>
              <p:nvPicPr>
                <p:cNvPr id="106" name="Google Shape;106;p16"/>
                <p:cNvPicPr preferRelativeResize="0"/>
                <p:nvPr/>
              </p:nvPicPr>
              <p:blipFill rotWithShape="1">
                <a:blip r:embed="rId4">
                  <a:alphaModFix/>
                </a:blip>
                <a:srcRect b="0" l="0" r="48541" t="0"/>
                <a:stretch/>
              </p:blipFill>
              <p:spPr>
                <a:xfrm>
                  <a:off x="1114600" y="1206750"/>
                  <a:ext cx="3302700" cy="3363000"/>
                </a:xfrm>
                <a:prstGeom prst="roundRect">
                  <a:avLst>
                    <a:gd fmla="val 16667" name="adj"/>
                  </a:avLst>
                </a:prstGeom>
                <a:noFill/>
                <a:ln cap="flat" cmpd="sng" w="9525">
                  <a:solidFill>
                    <a:srgbClr val="000000"/>
                  </a:solidFill>
                  <a:prstDash val="solid"/>
                  <a:round/>
                  <a:headEnd len="sm" w="sm" type="none"/>
                  <a:tailEnd len="sm" w="sm" type="none"/>
                </a:ln>
              </p:spPr>
            </p:pic>
            <p:sp>
              <p:nvSpPr>
                <p:cNvPr id="107" name="Google Shape;107;p16"/>
                <p:cNvSpPr/>
                <p:nvPr/>
              </p:nvSpPr>
              <p:spPr>
                <a:xfrm>
                  <a:off x="1114600" y="1881650"/>
                  <a:ext cx="1487700" cy="382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 name="Google Shape;108;p16"/>
            <p:cNvSpPr/>
            <p:nvPr/>
          </p:nvSpPr>
          <p:spPr>
            <a:xfrm>
              <a:off x="3363750" y="2235900"/>
              <a:ext cx="510000" cy="1161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2" name="Shape 112"/>
        <p:cNvGrpSpPr/>
        <p:nvPr/>
      </p:nvGrpSpPr>
      <p:grpSpPr>
        <a:xfrm>
          <a:off x="0" y="0"/>
          <a:ext cx="0" cy="0"/>
          <a:chOff x="0" y="0"/>
          <a:chExt cx="0" cy="0"/>
        </a:xfrm>
      </p:grpSpPr>
      <p:sp>
        <p:nvSpPr>
          <p:cNvPr id="113" name="Google Shape;113;p17"/>
          <p:cNvSpPr/>
          <p:nvPr/>
        </p:nvSpPr>
        <p:spPr>
          <a:xfrm>
            <a:off x="44700" y="0"/>
            <a:ext cx="9054600" cy="8745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15A9E"/>
                </a:solidFill>
                <a:latin typeface="Montserrat"/>
                <a:ea typeface="Montserrat"/>
                <a:cs typeface="Montserrat"/>
                <a:sym typeface="Montserrat"/>
              </a:rPr>
              <a:t>EV’s per Model Year in WA</a:t>
            </a:r>
            <a:endParaRPr b="1" sz="2400">
              <a:solidFill>
                <a:srgbClr val="015A9E"/>
              </a:solidFill>
              <a:latin typeface="Montserrat"/>
              <a:ea typeface="Montserrat"/>
              <a:cs typeface="Montserrat"/>
              <a:sym typeface="Montserrat"/>
            </a:endParaRPr>
          </a:p>
        </p:txBody>
      </p:sp>
      <p:grpSp>
        <p:nvGrpSpPr>
          <p:cNvPr id="114" name="Google Shape;114;p17"/>
          <p:cNvGrpSpPr/>
          <p:nvPr/>
        </p:nvGrpSpPr>
        <p:grpSpPr>
          <a:xfrm>
            <a:off x="704109" y="1085923"/>
            <a:ext cx="7811886" cy="3637042"/>
            <a:chOff x="704109" y="1085923"/>
            <a:chExt cx="7811886" cy="3637042"/>
          </a:xfrm>
        </p:grpSpPr>
        <p:grpSp>
          <p:nvGrpSpPr>
            <p:cNvPr id="115" name="Google Shape;115;p17"/>
            <p:cNvGrpSpPr/>
            <p:nvPr/>
          </p:nvGrpSpPr>
          <p:grpSpPr>
            <a:xfrm>
              <a:off x="704109" y="1085923"/>
              <a:ext cx="7811886" cy="3637042"/>
              <a:chOff x="1006800" y="1181550"/>
              <a:chExt cx="7200558" cy="3445800"/>
            </a:xfrm>
          </p:grpSpPr>
          <p:sp>
            <p:nvSpPr>
              <p:cNvPr id="116" name="Google Shape;116;p17"/>
              <p:cNvSpPr/>
              <p:nvPr/>
            </p:nvSpPr>
            <p:spPr>
              <a:xfrm>
                <a:off x="1006800" y="1181550"/>
                <a:ext cx="7130400" cy="34458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600">
                  <a:latin typeface="Montserrat"/>
                  <a:ea typeface="Montserrat"/>
                  <a:cs typeface="Montserrat"/>
                  <a:sym typeface="Montserrat"/>
                </a:endParaRPr>
              </a:p>
            </p:txBody>
          </p:sp>
          <p:sp>
            <p:nvSpPr>
              <p:cNvPr id="117" name="Google Shape;117;p17"/>
              <p:cNvSpPr/>
              <p:nvPr/>
            </p:nvSpPr>
            <p:spPr>
              <a:xfrm>
                <a:off x="2995375" y="3090975"/>
                <a:ext cx="666000" cy="245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7"/>
              <p:cNvSpPr/>
              <p:nvPr/>
            </p:nvSpPr>
            <p:spPr>
              <a:xfrm>
                <a:off x="4029700" y="1585575"/>
                <a:ext cx="396900" cy="245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txBox="1"/>
              <p:nvPr/>
            </p:nvSpPr>
            <p:spPr>
              <a:xfrm>
                <a:off x="5864958" y="1398226"/>
                <a:ext cx="2342400" cy="227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Montserrat"/>
                    <a:ea typeface="Montserrat"/>
                    <a:cs typeface="Montserrat"/>
                    <a:sym typeface="Montserrat"/>
                  </a:rPr>
                  <a:t>Largest Growth Years</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2022 - 21.64%</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2021 - 13.72%</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2018 - 11.79%</a:t>
                </a:r>
                <a:endParaRPr sz="1800">
                  <a:latin typeface="Montserrat"/>
                  <a:ea typeface="Montserrat"/>
                  <a:cs typeface="Montserrat"/>
                  <a:sym typeface="Montserrat"/>
                </a:endParaRPr>
              </a:p>
            </p:txBody>
          </p:sp>
        </p:grpSp>
        <p:pic>
          <p:nvPicPr>
            <p:cNvPr id="120" name="Google Shape;120;p17"/>
            <p:cNvPicPr preferRelativeResize="0"/>
            <p:nvPr/>
          </p:nvPicPr>
          <p:blipFill rotWithShape="1">
            <a:blip r:embed="rId4">
              <a:alphaModFix/>
            </a:blip>
            <a:srcRect b="0" l="0" r="4997" t="0"/>
            <a:stretch/>
          </p:blipFill>
          <p:spPr>
            <a:xfrm>
              <a:off x="790125" y="1293600"/>
              <a:ext cx="5184600" cy="3221700"/>
            </a:xfrm>
            <a:prstGeom prst="roundRect">
              <a:avLst>
                <a:gd fmla="val 16667" name="adj"/>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000"/>
                                        <p:tgtEl>
                                          <p:spTgt spid="1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4" name="Shape 124"/>
        <p:cNvGrpSpPr/>
        <p:nvPr/>
      </p:nvGrpSpPr>
      <p:grpSpPr>
        <a:xfrm>
          <a:off x="0" y="0"/>
          <a:ext cx="0" cy="0"/>
          <a:chOff x="0" y="0"/>
          <a:chExt cx="0" cy="0"/>
        </a:xfrm>
      </p:grpSpPr>
      <p:sp>
        <p:nvSpPr>
          <p:cNvPr id="125" name="Google Shape;125;p18"/>
          <p:cNvSpPr/>
          <p:nvPr/>
        </p:nvSpPr>
        <p:spPr>
          <a:xfrm>
            <a:off x="44700" y="0"/>
            <a:ext cx="9054600" cy="8745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15A9E"/>
                </a:solidFill>
                <a:latin typeface="Montserrat"/>
                <a:ea typeface="Montserrat"/>
                <a:cs typeface="Montserrat"/>
                <a:sym typeface="Montserrat"/>
              </a:rPr>
              <a:t>EV’s per Make in WA</a:t>
            </a:r>
            <a:endParaRPr b="1" sz="2400">
              <a:solidFill>
                <a:srgbClr val="015A9E"/>
              </a:solidFill>
              <a:latin typeface="Montserrat"/>
              <a:ea typeface="Montserrat"/>
              <a:cs typeface="Montserrat"/>
              <a:sym typeface="Montserrat"/>
            </a:endParaRPr>
          </a:p>
        </p:txBody>
      </p:sp>
      <p:grpSp>
        <p:nvGrpSpPr>
          <p:cNvPr id="126" name="Google Shape;126;p18"/>
          <p:cNvGrpSpPr/>
          <p:nvPr/>
        </p:nvGrpSpPr>
        <p:grpSpPr>
          <a:xfrm>
            <a:off x="1006800" y="1157725"/>
            <a:ext cx="7130400" cy="3445800"/>
            <a:chOff x="1006800" y="1181550"/>
            <a:chExt cx="7130400" cy="3445800"/>
          </a:xfrm>
        </p:grpSpPr>
        <p:sp>
          <p:nvSpPr>
            <p:cNvPr id="127" name="Google Shape;127;p18"/>
            <p:cNvSpPr/>
            <p:nvPr/>
          </p:nvSpPr>
          <p:spPr>
            <a:xfrm>
              <a:off x="1006800" y="1181550"/>
              <a:ext cx="7130400" cy="34458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600">
                <a:latin typeface="Montserrat"/>
                <a:ea typeface="Montserrat"/>
                <a:cs typeface="Montserrat"/>
                <a:sym typeface="Montserrat"/>
              </a:endParaRPr>
            </a:p>
          </p:txBody>
        </p:sp>
        <p:sp>
          <p:nvSpPr>
            <p:cNvPr id="128" name="Google Shape;128;p18"/>
            <p:cNvSpPr/>
            <p:nvPr/>
          </p:nvSpPr>
          <p:spPr>
            <a:xfrm>
              <a:off x="3562150" y="2878425"/>
              <a:ext cx="552600" cy="245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8"/>
            <p:cNvSpPr/>
            <p:nvPr/>
          </p:nvSpPr>
          <p:spPr>
            <a:xfrm>
              <a:off x="4423000" y="2633325"/>
              <a:ext cx="655200" cy="245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8"/>
            <p:cNvSpPr txBox="1"/>
            <p:nvPr/>
          </p:nvSpPr>
          <p:spPr>
            <a:xfrm>
              <a:off x="5952025" y="1217325"/>
              <a:ext cx="20820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Montserrat"/>
                  <a:ea typeface="Montserrat"/>
                  <a:cs typeface="Montserrat"/>
                  <a:sym typeface="Montserrat"/>
                </a:rPr>
                <a:t>Distribution of Vehicles per Make in WA</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Tesla - 25.69%</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Chevrolet - 13.46%</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Ford - 11.40%</a:t>
              </a:r>
              <a:endParaRPr sz="1800">
                <a:latin typeface="Montserrat"/>
                <a:ea typeface="Montserrat"/>
                <a:cs typeface="Montserrat"/>
                <a:sym typeface="Montserrat"/>
              </a:endParaRPr>
            </a:p>
          </p:txBody>
        </p:sp>
        <p:pic>
          <p:nvPicPr>
            <p:cNvPr id="131" name="Google Shape;131;p18"/>
            <p:cNvPicPr preferRelativeResize="0"/>
            <p:nvPr/>
          </p:nvPicPr>
          <p:blipFill rotWithShape="1">
            <a:blip r:embed="rId4">
              <a:alphaModFix/>
            </a:blip>
            <a:srcRect b="2362" l="0" r="6480" t="0"/>
            <a:stretch/>
          </p:blipFill>
          <p:spPr>
            <a:xfrm>
              <a:off x="1086925" y="1401750"/>
              <a:ext cx="4865100" cy="3005400"/>
            </a:xfrm>
            <a:prstGeom prst="roundRect">
              <a:avLst>
                <a:gd fmla="val 16667" name="adj"/>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5" name="Shape 135"/>
        <p:cNvGrpSpPr/>
        <p:nvPr/>
      </p:nvGrpSpPr>
      <p:grpSpPr>
        <a:xfrm>
          <a:off x="0" y="0"/>
          <a:ext cx="0" cy="0"/>
          <a:chOff x="0" y="0"/>
          <a:chExt cx="0" cy="0"/>
        </a:xfrm>
      </p:grpSpPr>
      <p:sp>
        <p:nvSpPr>
          <p:cNvPr id="136" name="Google Shape;136;p19"/>
          <p:cNvSpPr/>
          <p:nvPr/>
        </p:nvSpPr>
        <p:spPr>
          <a:xfrm>
            <a:off x="44700" y="0"/>
            <a:ext cx="9054600" cy="8745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15A9E"/>
                </a:solidFill>
                <a:latin typeface="Montserrat"/>
                <a:ea typeface="Montserrat"/>
                <a:cs typeface="Montserrat"/>
                <a:sym typeface="Montserrat"/>
              </a:rPr>
              <a:t>Conclusion</a:t>
            </a:r>
            <a:endParaRPr b="1" sz="2400">
              <a:solidFill>
                <a:srgbClr val="015A9E"/>
              </a:solidFill>
              <a:latin typeface="Montserrat"/>
              <a:ea typeface="Montserrat"/>
              <a:cs typeface="Montserrat"/>
              <a:sym typeface="Montserrat"/>
            </a:endParaRPr>
          </a:p>
        </p:txBody>
      </p:sp>
      <p:grpSp>
        <p:nvGrpSpPr>
          <p:cNvPr id="137" name="Google Shape;137;p19"/>
          <p:cNvGrpSpPr/>
          <p:nvPr/>
        </p:nvGrpSpPr>
        <p:grpSpPr>
          <a:xfrm>
            <a:off x="1006800" y="1181550"/>
            <a:ext cx="7130400" cy="3477225"/>
            <a:chOff x="1006800" y="1181550"/>
            <a:chExt cx="7130400" cy="3477225"/>
          </a:xfrm>
        </p:grpSpPr>
        <p:sp>
          <p:nvSpPr>
            <p:cNvPr id="138" name="Google Shape;138;p19"/>
            <p:cNvSpPr/>
            <p:nvPr/>
          </p:nvSpPr>
          <p:spPr>
            <a:xfrm>
              <a:off x="1006800" y="1181550"/>
              <a:ext cx="7130400" cy="3445800"/>
            </a:xfrm>
            <a:prstGeom prst="roundRect">
              <a:avLst>
                <a:gd fmla="val 16667" name="adj"/>
              </a:avLst>
            </a:prstGeom>
            <a:solidFill>
              <a:schemeClr val="lt2"/>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3600">
                <a:latin typeface="Montserrat"/>
                <a:ea typeface="Montserrat"/>
                <a:cs typeface="Montserrat"/>
                <a:sym typeface="Montserrat"/>
              </a:endParaRPr>
            </a:p>
          </p:txBody>
        </p:sp>
        <p:pic>
          <p:nvPicPr>
            <p:cNvPr id="139" name="Google Shape;139;p19"/>
            <p:cNvPicPr preferRelativeResize="0"/>
            <p:nvPr/>
          </p:nvPicPr>
          <p:blipFill rotWithShape="1">
            <a:blip r:embed="rId4">
              <a:alphaModFix/>
            </a:blip>
            <a:srcRect b="0" l="50978" r="1520" t="20236"/>
            <a:stretch/>
          </p:blipFill>
          <p:spPr>
            <a:xfrm>
              <a:off x="1083000" y="1272375"/>
              <a:ext cx="3726000" cy="3278400"/>
            </a:xfrm>
            <a:prstGeom prst="roundRect">
              <a:avLst>
                <a:gd fmla="val 16667" name="adj"/>
              </a:avLst>
            </a:prstGeom>
            <a:noFill/>
            <a:ln>
              <a:noFill/>
            </a:ln>
          </p:spPr>
        </p:pic>
        <p:sp>
          <p:nvSpPr>
            <p:cNvPr id="140" name="Google Shape;140;p19"/>
            <p:cNvSpPr txBox="1"/>
            <p:nvPr/>
          </p:nvSpPr>
          <p:spPr>
            <a:xfrm>
              <a:off x="4809000" y="1272375"/>
              <a:ext cx="3046500" cy="338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Counties with the highest population of EV’s</a:t>
              </a:r>
              <a:endParaRPr sz="1600">
                <a:latin typeface="Montserrat"/>
                <a:ea typeface="Montserrat"/>
                <a:cs typeface="Montserrat"/>
                <a:sym typeface="Montserrat"/>
              </a:endParaRPr>
            </a:p>
            <a:p>
              <a:pPr indent="0" lvl="0" marL="0" rtl="0" algn="l">
                <a:spcBef>
                  <a:spcPts val="0"/>
                </a:spcBef>
                <a:spcAft>
                  <a:spcPts val="0"/>
                </a:spcAft>
                <a:buNone/>
              </a:pPr>
              <a:r>
                <a:t/>
              </a:r>
              <a:endParaRPr sz="1600">
                <a:latin typeface="Montserrat"/>
                <a:ea typeface="Montserrat"/>
                <a:cs typeface="Montserrat"/>
                <a:sym typeface="Montserrat"/>
              </a:endParaRPr>
            </a:p>
            <a:p>
              <a:pPr indent="-330200" lvl="0" marL="457200" rtl="0" algn="l">
                <a:spcBef>
                  <a:spcPts val="0"/>
                </a:spcBef>
                <a:spcAft>
                  <a:spcPts val="0"/>
                </a:spcAft>
                <a:buSzPts val="1600"/>
                <a:buFont typeface="Montserrat"/>
                <a:buChar char="●"/>
              </a:pPr>
              <a:r>
                <a:rPr lang="en" sz="1600">
                  <a:latin typeface="Montserrat"/>
                  <a:ea typeface="Montserrat"/>
                  <a:cs typeface="Montserrat"/>
                  <a:sym typeface="Montserrat"/>
                </a:rPr>
                <a:t>1st Place: King</a:t>
              </a:r>
              <a:endParaRPr sz="1600">
                <a:latin typeface="Montserrat"/>
                <a:ea typeface="Montserrat"/>
                <a:cs typeface="Montserrat"/>
                <a:sym typeface="Montserrat"/>
              </a:endParaRPr>
            </a:p>
            <a:p>
              <a:pPr indent="0" lvl="0" marL="0" rtl="0" algn="l">
                <a:spcBef>
                  <a:spcPts val="0"/>
                </a:spcBef>
                <a:spcAft>
                  <a:spcPts val="0"/>
                </a:spcAft>
                <a:buNone/>
              </a:pPr>
              <a:r>
                <a:t/>
              </a:r>
              <a:endParaRPr sz="1600">
                <a:latin typeface="Montserrat"/>
                <a:ea typeface="Montserrat"/>
                <a:cs typeface="Montserrat"/>
                <a:sym typeface="Montserrat"/>
              </a:endParaRPr>
            </a:p>
            <a:p>
              <a:pPr indent="-330200" lvl="0" marL="457200" rtl="0" algn="l">
                <a:spcBef>
                  <a:spcPts val="0"/>
                </a:spcBef>
                <a:spcAft>
                  <a:spcPts val="0"/>
                </a:spcAft>
                <a:buSzPts val="1600"/>
                <a:buFont typeface="Montserrat"/>
                <a:buChar char="●"/>
              </a:pPr>
              <a:r>
                <a:rPr lang="en" sz="1600">
                  <a:latin typeface="Montserrat"/>
                  <a:ea typeface="Montserrat"/>
                  <a:cs typeface="Montserrat"/>
                  <a:sym typeface="Montserrat"/>
                </a:rPr>
                <a:t>Coming in 2nd: Snohomish</a:t>
              </a:r>
              <a:endParaRPr sz="1600">
                <a:latin typeface="Montserrat"/>
                <a:ea typeface="Montserrat"/>
                <a:cs typeface="Montserrat"/>
                <a:sym typeface="Montserrat"/>
              </a:endParaRPr>
            </a:p>
            <a:p>
              <a:pPr indent="0" lvl="0" marL="0" rtl="0" algn="l">
                <a:spcBef>
                  <a:spcPts val="0"/>
                </a:spcBef>
                <a:spcAft>
                  <a:spcPts val="0"/>
                </a:spcAft>
                <a:buNone/>
              </a:pPr>
              <a:r>
                <a:t/>
              </a:r>
              <a:endParaRPr sz="1600">
                <a:latin typeface="Montserrat"/>
                <a:ea typeface="Montserrat"/>
                <a:cs typeface="Montserrat"/>
                <a:sym typeface="Montserrat"/>
              </a:endParaRPr>
            </a:p>
            <a:p>
              <a:pPr indent="-330200" lvl="0" marL="457200" rtl="0" algn="l">
                <a:spcBef>
                  <a:spcPts val="0"/>
                </a:spcBef>
                <a:spcAft>
                  <a:spcPts val="0"/>
                </a:spcAft>
                <a:buSzPts val="1600"/>
                <a:buFont typeface="Montserrat"/>
                <a:buChar char="●"/>
              </a:pPr>
              <a:r>
                <a:rPr lang="en" sz="1600">
                  <a:latin typeface="Montserrat"/>
                  <a:ea typeface="Montserrat"/>
                  <a:cs typeface="Montserrat"/>
                  <a:sym typeface="Montserrat"/>
                </a:rPr>
                <a:t>3rd Place: Pierce</a:t>
              </a:r>
              <a:endParaRPr sz="1600">
                <a:latin typeface="Montserrat"/>
                <a:ea typeface="Montserrat"/>
                <a:cs typeface="Montserrat"/>
                <a:sym typeface="Montserrat"/>
              </a:endParaRPr>
            </a:p>
            <a:p>
              <a:pPr indent="0" lvl="0" marL="0" rtl="0" algn="l">
                <a:spcBef>
                  <a:spcPts val="0"/>
                </a:spcBef>
                <a:spcAft>
                  <a:spcPts val="0"/>
                </a:spcAft>
                <a:buNone/>
              </a:pPr>
              <a:r>
                <a:t/>
              </a:r>
              <a:endParaRPr sz="1600">
                <a:latin typeface="Montserrat"/>
                <a:ea typeface="Montserrat"/>
                <a:cs typeface="Montserrat"/>
                <a:sym typeface="Montserrat"/>
              </a:endParaRPr>
            </a:p>
            <a:p>
              <a:pPr indent="0" lvl="0" marL="0" rtl="0" algn="l">
                <a:spcBef>
                  <a:spcPts val="0"/>
                </a:spcBef>
                <a:spcAft>
                  <a:spcPts val="0"/>
                </a:spcAft>
                <a:buNone/>
              </a:pPr>
              <a:r>
                <a:rPr lang="en" sz="1600" u="sng">
                  <a:latin typeface="Montserrat"/>
                  <a:ea typeface="Montserrat"/>
                  <a:cs typeface="Montserrat"/>
                  <a:sym typeface="Montserrat"/>
                </a:rPr>
                <a:t>Key Takeaway</a:t>
              </a:r>
              <a:r>
                <a:rPr lang="en" sz="1600">
                  <a:latin typeface="Montserrat"/>
                  <a:ea typeface="Montserrat"/>
                  <a:cs typeface="Montserrat"/>
                  <a:sym typeface="Montserrat"/>
                </a:rPr>
                <a:t>: Metropolitan areas have the highest amount of EV’s</a:t>
              </a:r>
              <a:endParaRPr sz="1600">
                <a:latin typeface="Montserrat"/>
                <a:ea typeface="Montserrat"/>
                <a:cs typeface="Montserrat"/>
                <a:sym typeface="Montserrat"/>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4" name="Shape 144"/>
        <p:cNvGrpSpPr/>
        <p:nvPr/>
      </p:nvGrpSpPr>
      <p:grpSpPr>
        <a:xfrm>
          <a:off x="0" y="0"/>
          <a:ext cx="0" cy="0"/>
          <a:chOff x="0" y="0"/>
          <a:chExt cx="0" cy="0"/>
        </a:xfrm>
      </p:grpSpPr>
      <p:sp>
        <p:nvSpPr>
          <p:cNvPr id="145" name="Google Shape;145;p20"/>
          <p:cNvSpPr txBox="1"/>
          <p:nvPr>
            <p:ph idx="4294967295" type="ctrTitle"/>
          </p:nvPr>
        </p:nvSpPr>
        <p:spPr>
          <a:xfrm>
            <a:off x="0" y="0"/>
            <a:ext cx="9144000" cy="855000"/>
          </a:xfrm>
          <a:prstGeom prst="rect">
            <a:avLst/>
          </a:prstGeom>
          <a:solidFill>
            <a:schemeClr val="lt1"/>
          </a:solidFill>
          <a:ln cap="flat" cmpd="sng" w="9525">
            <a:solidFill>
              <a:srgbClr val="015A9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800"/>
              </a:spcAft>
              <a:buClr>
                <a:schemeClr val="dk1"/>
              </a:buClr>
              <a:buSzPts val="1100"/>
              <a:buFont typeface="Arial"/>
              <a:buNone/>
            </a:pPr>
            <a:r>
              <a:rPr b="1" lang="en" sz="2400">
                <a:latin typeface="Montserrat"/>
                <a:ea typeface="Montserrat"/>
                <a:cs typeface="Montserrat"/>
                <a:sym typeface="Montserrat"/>
              </a:rPr>
              <a:t>THANK YOU</a:t>
            </a:r>
            <a:endParaRPr b="1" sz="24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